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7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6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gif" Type="http://schemas.openxmlformats.org/officeDocument/2006/relationships/image" Id="rId4"/><Relationship Target="../media/image15.png" Type="http://schemas.openxmlformats.org/officeDocument/2006/relationships/image" Id="rId3"/><Relationship Target="../media/image05.jpg" Type="http://schemas.openxmlformats.org/officeDocument/2006/relationships/image" Id="rId6"/><Relationship Target="../media/image00.jpg" Type="http://schemas.openxmlformats.org/officeDocument/2006/relationships/image" Id="rId5"/><Relationship Target="../media/image07.jpg" Type="http://schemas.openxmlformats.org/officeDocument/2006/relationships/image" Id="rId8"/><Relationship Target="../media/image09.jpg" Type="http://schemas.openxmlformats.org/officeDocument/2006/relationships/image" Id="rId7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6.jpg" Type="http://schemas.openxmlformats.org/officeDocument/2006/relationships/image" Id="rId4"/><Relationship Target="../media/image03.jpg" Type="http://schemas.openxmlformats.org/officeDocument/2006/relationships/image" Id="rId3"/><Relationship Target="../media/image04.gif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3.jpg" Type="http://schemas.openxmlformats.org/officeDocument/2006/relationships/image" Id="rId4"/><Relationship Target="../media/image24.jpg" Type="http://schemas.openxmlformats.org/officeDocument/2006/relationships/image" Id="rId3"/><Relationship Target="../media/image06.jpg" Type="http://schemas.openxmlformats.org/officeDocument/2006/relationships/image" Id="rId6"/><Relationship Target="../media/image26.pn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jpg" Type="http://schemas.openxmlformats.org/officeDocument/2006/relationships/image" Id="rId4"/><Relationship Target="../media/image10.jpg" Type="http://schemas.openxmlformats.org/officeDocument/2006/relationships/image" Id="rId3"/><Relationship Target="../media/image18.pn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4"/><Relationship Target="../media/image08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5.jpg" Type="http://schemas.openxmlformats.org/officeDocument/2006/relationships/image" Id="rId4"/><Relationship Target="../media/image12.jpg" Type="http://schemas.openxmlformats.org/officeDocument/2006/relationships/image" Id="rId3"/><Relationship Target="../media/image13.jpg" Type="http://schemas.openxmlformats.org/officeDocument/2006/relationships/image" Id="rId5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0.jpg" Type="http://schemas.openxmlformats.org/officeDocument/2006/relationships/image" Id="rId4"/><Relationship Target="../media/image17.jpg" Type="http://schemas.openxmlformats.org/officeDocument/2006/relationships/image" Id="rId3"/><Relationship Target="../media/image22.jpg" Type="http://schemas.openxmlformats.org/officeDocument/2006/relationships/image" Id="rId5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1.png" Type="http://schemas.openxmlformats.org/officeDocument/2006/relationships/image" Id="rId4"/><Relationship Target="../media/image19.jpg" Type="http://schemas.openxmlformats.org/officeDocument/2006/relationships/image" Id="rId3"/><Relationship Target="../media/image28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98117" x="8453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6000" lang="en">
                <a:solidFill>
                  <a:srgbClr val="93C47D"/>
                </a:solidFill>
              </a:rPr>
              <a:t>¡</a:t>
            </a:r>
            <a:r>
              <a:rPr sz="6000" lang="en">
                <a:solidFill>
                  <a:srgbClr val="93C47D"/>
                </a:solidFill>
              </a:rPr>
              <a:t>Bienvenido</a:t>
            </a:r>
            <a:r>
              <a:rPr sz="6000" lang="en"/>
              <a:t> </a:t>
            </a:r>
            <a:r>
              <a:rPr sz="6000" lang="en">
                <a:solidFill>
                  <a:srgbClr val="FFD966"/>
                </a:solidFill>
              </a:rPr>
              <a:t>a</a:t>
            </a:r>
            <a:r>
              <a:rPr sz="6000" lang="en"/>
              <a:t> </a:t>
            </a:r>
            <a:r>
              <a:rPr sz="6000" lang="en">
                <a:solidFill>
                  <a:srgbClr val="E06666"/>
                </a:solidFill>
              </a:rPr>
              <a:t>Milan!</a:t>
            </a:r>
          </a:p>
        </p:txBody>
      </p:sp>
      <p:pic>
        <p:nvPicPr>
          <p:cNvPr id="24" name="Shape 2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48250" x="1794800"/>
            <a:ext cy="3885575" cx="5873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25"/>
          <p:cNvSpPr/>
          <p:nvPr/>
        </p:nvSpPr>
        <p:spPr>
          <a:xfrm>
            <a:off y="1315775" x="777500"/>
            <a:ext cy="757499" cx="807300"/>
          </a:xfrm>
          <a:prstGeom prst="ellipse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6" name="Shape 26"/>
          <p:cNvSpPr/>
          <p:nvPr/>
        </p:nvSpPr>
        <p:spPr>
          <a:xfrm>
            <a:off y="2712287" x="777500"/>
            <a:ext cy="757499" cx="807300"/>
          </a:xfrm>
          <a:prstGeom prst="ellipse">
            <a:avLst/>
          </a:prstGeom>
          <a:solidFill>
            <a:srgbClr val="FFFFFF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7" name="Shape 27"/>
          <p:cNvSpPr/>
          <p:nvPr/>
        </p:nvSpPr>
        <p:spPr>
          <a:xfrm>
            <a:off y="4108825" x="777500"/>
            <a:ext cy="757499" cx="807300"/>
          </a:xfrm>
          <a:prstGeom prst="ellipse">
            <a:avLst/>
          </a:prstGeom>
          <a:solidFill>
            <a:srgbClr val="E06666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>
            <a:off y="1315762" x="7810400"/>
            <a:ext cy="757499" cx="807300"/>
          </a:xfrm>
          <a:prstGeom prst="ellipse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9" name="Shape 29"/>
          <p:cNvSpPr/>
          <p:nvPr/>
        </p:nvSpPr>
        <p:spPr>
          <a:xfrm>
            <a:off y="2712275" x="7810400"/>
            <a:ext cy="757499" cx="807300"/>
          </a:xfrm>
          <a:prstGeom prst="ellipse">
            <a:avLst/>
          </a:prstGeom>
          <a:solidFill>
            <a:srgbClr val="FFFFFF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>
            <a:off y="4158662" x="7810400"/>
            <a:ext cy="757499" cx="807300"/>
          </a:xfrm>
          <a:prstGeom prst="ellipse">
            <a:avLst/>
          </a:prstGeom>
          <a:solidFill>
            <a:srgbClr val="E06666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37353" x="54825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   El Grand Hotel et de Milan</a:t>
            </a:r>
          </a:p>
          <a:p>
            <a:r>
              <a:t/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785750" x="796125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sz="1400" lang="en">
                <a:solidFill>
                  <a:srgbClr val="E06666"/>
                </a:solidFill>
              </a:rPr>
              <a:t>           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¿Dondé está el hotel? 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El hotel está encuentra en Via Manzoni, Milan junto a giardini perego.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¿Qué está cerca del hotel? 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Junto al Grand Hotel Et de Milan, están el giardini prego y la Associazione amici del museo Poldi Pezzoli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¿Cómo es el hotel?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El Grand Hotel et de Milan es lujoso, grande y lleno de una gran energía. También tiene algo de privacidad.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¿Cuánto cuesta el hotel?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El costo del hotel para una semana (7 julio - 14 julio ) es de $498.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¿Cuáles servicios tiene el hotel?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Algunos de los servicios que el hotel ofrece un gimnasio, tres restaurantes, bares e incluso apartamentos para vivir.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 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Weather Terms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 is going to be sunny 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estar sol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 is going to be very hot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hacer mucho calor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It’s going to rain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illover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 is going to be foggy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estar niebla.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 is going to be cloudy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estar nublado.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y="0" x="78425"/>
            <a:ext cy="618000" cx="7467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           Las Direcciones</a:t>
            </a:r>
          </a:p>
        </p:txBody>
      </p:sp>
      <p:pic>
        <p:nvPicPr>
          <p:cNvPr id="126" name="Shape 12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618002" x="1200550"/>
            <a:ext cy="4433252" cx="7088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/>
        </p:nvSpPr>
        <p:spPr>
          <a:xfrm>
            <a:off y="203825" x="263775"/>
            <a:ext cy="4747799" cx="8536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b="1" sz="1600" lang="en">
                <a:solidFill>
                  <a:srgbClr val="E06666"/>
                </a:solidFill>
              </a:rPr>
              <a:t>The bank is south west of the hotel. Walk towards that direction until the first stop sign. </a:t>
            </a:r>
          </a:p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El banco está al suroeste del hotel. Caminen hacia esa dirección hasta la primera señal de stop.</a:t>
            </a:r>
          </a:p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b="1" sz="1600" lang="en">
                <a:solidFill>
                  <a:srgbClr val="E06666"/>
                </a:solidFill>
              </a:rPr>
              <a:t>The pharmacy is across the street from the hotel. Run fast before you get hit by a car.</a:t>
            </a:r>
          </a:p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La farmacia está en el otro lado del hotel. Corran rápido antes de que usted sea golpeado por un coche.</a:t>
            </a:r>
          </a:p>
          <a:p>
            <a:pPr algn="ctr" rtl="0" lvl="0">
              <a:lnSpc>
                <a:spcPct val="115000"/>
              </a:lnSpc>
              <a:buNone/>
            </a:pPr>
            <a:r>
              <a:rPr b="1" sz="1600" lang="en">
                <a:solidFill>
                  <a:srgbClr val="E06666"/>
                </a:solidFill>
              </a:rPr>
              <a:t>The doctor’s office is to the right of the hotel. Go up the stairs when you arrive to the office. </a:t>
            </a:r>
          </a:p>
          <a:p>
            <a:pPr algn="ctr" rtl="0" lvl="0">
              <a:lnSpc>
                <a:spcPct val="115000"/>
              </a:lnSpc>
              <a:buNone/>
            </a:pPr>
            <a:r>
              <a:rPr sz="1600" lang="en">
                <a:solidFill>
                  <a:srgbClr val="E06666"/>
                </a:solidFill>
              </a:rPr>
              <a:t>La oficina del médico es a la derecha del hotel. Suban por las escaleras al llegar a la oficina.</a:t>
            </a:r>
          </a:p>
          <a:p>
            <a:pPr algn="ctr" rtl="0" lvl="0">
              <a:lnSpc>
                <a:spcPct val="115000"/>
              </a:lnSpc>
              <a:buNone/>
            </a:pPr>
            <a:r>
              <a:rPr b="1" sz="1600" lang="en">
                <a:solidFill>
                  <a:srgbClr val="E06666"/>
                </a:solidFill>
              </a:rPr>
              <a:t>The fire department is north west of the pharmacy. When you see the second traffic light make a left. </a:t>
            </a:r>
          </a:p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El departamento de bomberos está al noroeste de la farmacia. Cuando vea el segundo semáforo,doblen a la izquierda.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-159496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E06666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VISITAREMOS LUGARES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93C47D"/>
                </a:solidFill>
              </a:rPr>
              <a:t>Milan Cathedral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FFE599"/>
                </a:solidFill>
              </a:rPr>
              <a:t>San Siro Stadium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Sforza Castle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93C47D"/>
                </a:solidFill>
              </a:rPr>
              <a:t>Royal Palace of Milan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FFE599"/>
                </a:solidFill>
              </a:rPr>
              <a:t>Parco Sempione</a:t>
            </a:r>
            <a:r>
              <a:rPr sz="1600" lang="en">
                <a:solidFill>
                  <a:srgbClr val="FFE599"/>
                </a:solidFill>
              </a:rPr>
              <a:t>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Piazza del Duomo </a:t>
            </a:r>
          </a:p>
          <a:p>
            <a:r>
              <a:t/>
            </a:r>
          </a:p>
          <a:p>
            <a:pPr algn="ctr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93C47D"/>
                </a:solidFill>
              </a:rPr>
              <a:t>Museo Poldi Pezzoli  </a:t>
            </a:r>
          </a:p>
        </p:txBody>
      </p:sp>
      <p:pic>
        <p:nvPicPr>
          <p:cNvPr id="37" name="Shape 3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673976" x="82637"/>
            <a:ext cy="2890774" cx="2288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795225" x="5679550"/>
            <a:ext cy="1696774" cx="3263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589325" x="6686350"/>
            <a:ext cy="2341374" cx="2341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40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3634525" x="119612"/>
            <a:ext cy="1508975" cx="221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Shape 41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795225" x="2450524"/>
            <a:ext cy="1508975" cx="126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Shape 42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y="2782269" x="5881125"/>
            <a:ext cy="561450" cx="56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Shape 43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y="3433069" x="5881125"/>
            <a:ext cy="561450" cx="56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Shape 44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y="4083869" x="5881125"/>
            <a:ext cy="561450" cx="567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DOMINGO - Dia Uno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600" lang="en">
                <a:solidFill>
                  <a:srgbClr val="E06666"/>
                </a:solidFill>
              </a:rPr>
              <a:t>En domingo, vamos a visitar la Catedral de Milán. El domingo va a ser muy soleado. La catedral de Milán es el más importante símbolo porque tiene la pequeña Madonna.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76674" x="457200"/>
            <a:ext cy="3205524" cx="4367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76674" x="6657424"/>
            <a:ext cy="3305552" cx="22043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Shape 53"/>
          <p:cNvCxnSpPr/>
          <p:nvPr/>
        </p:nvCxnSpPr>
        <p:spPr>
          <a:xfrm>
            <a:off y="1639500" x="6472250"/>
            <a:ext cy="482099" cx="557099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54" name="Shape 5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282425" x="5021008"/>
            <a:ext cy="1639500" cx="14398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LUNES - Dia Dos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600" lang="en">
                <a:solidFill>
                  <a:srgbClr val="E06666"/>
                </a:solidFill>
              </a:rPr>
              <a:t>En lunes, nos vamos a encontrar en el Estadio de San Siro. Va a hacer mucho calor y va a estar húmedo. Vamos a beber agua. Vamos a comer helados y tal vez ir a la playa.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61" name="Shape 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40700" x="379825"/>
            <a:ext cy="3327774" cx="332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40704" x="3768325"/>
            <a:ext cy="1421701" cx="4832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190950" x="4663787"/>
            <a:ext cy="1733475" cx="169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996419" x="7318775"/>
            <a:ext cy="1832175" cx="116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Martes - Dia Tres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600" lang="en">
                <a:solidFill>
                  <a:srgbClr val="E06666"/>
                </a:solidFill>
              </a:rPr>
              <a:t>En martes, vamos a visitar el Castillo de los Sforza. Va a ser lluvioso, niebla. Castillo de los Sforza es un castillo en norte de Milán.</a:t>
            </a:r>
          </a:p>
          <a:p>
            <a:r>
              <a:t/>
            </a:r>
          </a:p>
        </p:txBody>
      </p:sp>
      <p:pic>
        <p:nvPicPr>
          <p:cNvPr id="71" name="Shape 7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03787" x="347650"/>
            <a:ext cy="3171825" cx="476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03800" x="5223275"/>
            <a:ext cy="2143099" cx="362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463800" x="6235000"/>
            <a:ext cy="1561824" cx="1823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Miércoles- Dia Cuatro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En miércoles,  vamos a visitar el Palacio Real de Milán. Vamos a estar haciendo un montón de caminar por eso se recomienda llevar zapatos tenis. Va a ser muy nublado.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15675" x="396475"/>
            <a:ext cy="2985150" cx="3582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15675" x="4036850"/>
            <a:ext cy="2868449" cx="4255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Jueves - Dia Cinco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En jueves, vamos a ir el Parco Sempione. El Parco Sempione es un gran parque de la ciudad de Milán. Va a ser caliente. Vamos a oler las impresionantes flores.Vamos a buscar las rocas para llevar a casa.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57362" x="457200"/>
            <a:ext cy="3286125" cx="42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Shape 8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50225" x="4825600"/>
            <a:ext cy="2143125" cx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182550" x="7765245"/>
            <a:ext cy="1714500" cx="1297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Viernes - Dia Seis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El viernes, vamos a visitar la Piazza del Duomo. Que va a estar caliente . Piazza del Duomo es la plaza principal de Milán, Italia.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61975" x="5566875"/>
            <a:ext cy="2864949" cx="352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89287" x="163950"/>
            <a:ext cy="1564924" cx="531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411125" x="163950"/>
            <a:ext cy="1564900" cx="531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y="18053" x="3974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Sábado - Dia Siete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8754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En sábado, vamos a visitar el museo Poldi Pezzoli para conocer la historia de Italia. Vamos a conversar con nuestros guías. Museo Poldi Pezzoli es el museo de arte de Milán.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07750" x="215575"/>
            <a:ext cy="3335750" cx="4188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3442758" x="7555750"/>
            <a:ext cy="1431592" cx="138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807750" x="4435462"/>
            <a:ext cy="3193674" cx="308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